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7"/>
  </p:notesMasterIdLst>
  <p:handoutMasterIdLst>
    <p:handoutMasterId r:id="rId18"/>
  </p:handoutMasterIdLst>
  <p:sldIdLst>
    <p:sldId id="293" r:id="rId3"/>
    <p:sldId id="289" r:id="rId4"/>
    <p:sldId id="257" r:id="rId5"/>
    <p:sldId id="259" r:id="rId6"/>
    <p:sldId id="265" r:id="rId7"/>
    <p:sldId id="266" r:id="rId8"/>
    <p:sldId id="267" r:id="rId9"/>
    <p:sldId id="295" r:id="rId10"/>
    <p:sldId id="290" r:id="rId11"/>
    <p:sldId id="273" r:id="rId12"/>
    <p:sldId id="291" r:id="rId13"/>
    <p:sldId id="285" r:id="rId14"/>
    <p:sldId id="296" r:id="rId15"/>
    <p:sldId id="294" r:id="rId16"/>
  </p:sldIdLst>
  <p:sldSz cx="9144000" cy="6858000" type="screen4x3"/>
  <p:notesSz cx="6996113" cy="928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834" autoAdjust="0"/>
    <p:restoredTop sz="94660"/>
  </p:normalViewPr>
  <p:slideViewPr>
    <p:cSldViewPr>
      <p:cViewPr>
        <p:scale>
          <a:sx n="60" d="100"/>
          <a:sy n="60" d="100"/>
        </p:scale>
        <p:origin x="-75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8"/>
    </p:cViewPr>
  </p:sorter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1649" cy="464106"/>
          </a:xfrm>
          <a:prstGeom prst="rect">
            <a:avLst/>
          </a:prstGeom>
        </p:spPr>
        <p:txBody>
          <a:bodyPr vert="horz" lIns="93013" tIns="46506" rIns="93013" bIns="465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2845" y="0"/>
            <a:ext cx="3031649" cy="464106"/>
          </a:xfrm>
          <a:prstGeom prst="rect">
            <a:avLst/>
          </a:prstGeom>
        </p:spPr>
        <p:txBody>
          <a:bodyPr vert="horz" lIns="93013" tIns="46506" rIns="93013" bIns="46506" rtlCol="0"/>
          <a:lstStyle>
            <a:lvl1pPr algn="r">
              <a:defRPr sz="1200"/>
            </a:lvl1pPr>
          </a:lstStyle>
          <a:p>
            <a:fld id="{9FC3E4A3-8FBB-47AB-BE4C-AABEFB0AC287}" type="datetimeFigureOut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6396"/>
            <a:ext cx="3031649" cy="464106"/>
          </a:xfrm>
          <a:prstGeom prst="rect">
            <a:avLst/>
          </a:prstGeom>
        </p:spPr>
        <p:txBody>
          <a:bodyPr vert="horz" lIns="93013" tIns="46506" rIns="93013" bIns="465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2845" y="8816396"/>
            <a:ext cx="3031649" cy="464106"/>
          </a:xfrm>
          <a:prstGeom prst="rect">
            <a:avLst/>
          </a:prstGeom>
        </p:spPr>
        <p:txBody>
          <a:bodyPr vert="horz" lIns="93013" tIns="46506" rIns="93013" bIns="46506" rtlCol="0" anchor="b"/>
          <a:lstStyle>
            <a:lvl1pPr algn="r">
              <a:defRPr sz="1200"/>
            </a:lvl1pPr>
          </a:lstStyle>
          <a:p>
            <a:fld id="{D930F1E5-35B5-44B0-92D1-64DF6295C0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83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1649" cy="464106"/>
          </a:xfrm>
          <a:prstGeom prst="rect">
            <a:avLst/>
          </a:prstGeom>
        </p:spPr>
        <p:txBody>
          <a:bodyPr vert="horz" lIns="93013" tIns="46506" rIns="93013" bIns="465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845" y="0"/>
            <a:ext cx="3031649" cy="464106"/>
          </a:xfrm>
          <a:prstGeom prst="rect">
            <a:avLst/>
          </a:prstGeom>
        </p:spPr>
        <p:txBody>
          <a:bodyPr vert="horz" lIns="93013" tIns="46506" rIns="93013" bIns="46506" rtlCol="0"/>
          <a:lstStyle>
            <a:lvl1pPr algn="r">
              <a:defRPr sz="1200"/>
            </a:lvl1pPr>
          </a:lstStyle>
          <a:p>
            <a:fld id="{7CCA1DAC-A873-4908-AC51-3739E9BCD4DE}" type="datetimeFigureOut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3" tIns="46506" rIns="93013" bIns="465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612" y="4409004"/>
            <a:ext cx="5596890" cy="4176951"/>
          </a:xfrm>
          <a:prstGeom prst="rect">
            <a:avLst/>
          </a:prstGeom>
        </p:spPr>
        <p:txBody>
          <a:bodyPr vert="horz" lIns="93013" tIns="46506" rIns="93013" bIns="465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396"/>
            <a:ext cx="3031649" cy="464106"/>
          </a:xfrm>
          <a:prstGeom prst="rect">
            <a:avLst/>
          </a:prstGeom>
        </p:spPr>
        <p:txBody>
          <a:bodyPr vert="horz" lIns="93013" tIns="46506" rIns="93013" bIns="465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845" y="8816396"/>
            <a:ext cx="3031649" cy="464106"/>
          </a:xfrm>
          <a:prstGeom prst="rect">
            <a:avLst/>
          </a:prstGeom>
        </p:spPr>
        <p:txBody>
          <a:bodyPr vert="horz" lIns="93013" tIns="46506" rIns="93013" bIns="46506" rtlCol="0" anchor="b"/>
          <a:lstStyle>
            <a:lvl1pPr algn="r">
              <a:defRPr sz="1200"/>
            </a:lvl1pPr>
          </a:lstStyle>
          <a:p>
            <a:fld id="{69915D9B-FB60-46C3-9AF5-431A832F2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6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>
                  <a:lumMod val="50000"/>
                </a:schemeClr>
              </a:buClr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C1FE-BF24-42D9-B0C8-F94104E0DA0F}" type="datetime1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0808-3C1E-41E7-A764-E36B7C1A44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361-C7F9-4745-81A3-C38A7109CD33}" type="datetimeFigureOut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6D8-E206-4CF0-9D00-2E471C4DBC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361-C7F9-4745-81A3-C38A7109CD33}" type="datetimeFigureOut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6D8-E206-4CF0-9D00-2E471C4DBC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361-C7F9-4745-81A3-C38A7109CD33}" type="datetimeFigureOut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6D8-E206-4CF0-9D00-2E471C4DBC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361-C7F9-4745-81A3-C38A7109CD33}" type="datetimeFigureOut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6D8-E206-4CF0-9D00-2E471C4DBC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T:\users\2008 Marketing Materials &amp; Support\Artwork\VASER Shape MC1\Patient Presentation Images\Problem Area Imag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5246782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361-C7F9-4745-81A3-C38A7109CD33}" type="datetimeFigureOut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6D8-E206-4CF0-9D00-2E471C4DBC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361-C7F9-4745-81A3-C38A7109CD33}" type="datetimeFigureOut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6D8-E206-4CF0-9D00-2E471C4DBC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361-C7F9-4745-81A3-C38A7109CD33}" type="datetimeFigureOut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6D8-E206-4CF0-9D00-2E471C4DBC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361-C7F9-4745-81A3-C38A7109CD33}" type="datetimeFigureOut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6D8-E206-4CF0-9D00-2E471C4DBC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361-C7F9-4745-81A3-C38A7109CD33}" type="datetimeFigureOut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6D8-E206-4CF0-9D00-2E471C4DBC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361-C7F9-4745-81A3-C38A7109CD33}" type="datetimeFigureOut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6D8-E206-4CF0-9D00-2E471C4DBC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361-C7F9-4745-81A3-C38A7109CD33}" type="datetimeFigureOut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66D8-E206-4CF0-9D00-2E471C4DBC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F36C-348A-485B-BE0B-D688AB38CE6C}" type="datetime1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60808-3C1E-41E7-A764-E36B7C1A44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T:\users\2008 Marketing Materials &amp; Support\Artwork\VASER Shape MC1\Patient Presentation Images\gray ba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</p:spPr>
      </p:pic>
      <p:pic>
        <p:nvPicPr>
          <p:cNvPr id="11" name="Picture 3" descr="T:\users\2008 Marketing Materials &amp; Support\Artwork\VASER Shape MC1\Patient Presentation Images\VASERShape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825678"/>
            <a:ext cx="1066800" cy="87210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2A361-C7F9-4745-81A3-C38A7109CD33}" type="datetimeFigureOut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66D8-E206-4CF0-9D00-2E471C4DBC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0808-3C1E-41E7-A764-E36B7C1A449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3" descr="T:\users\2008 Marketing Materials &amp; Support\Artwork\VASER Shape MC1\Patient Presentation Images\VASERShape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685800"/>
            <a:ext cx="2722563" cy="22256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38100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Woman’s Group</a:t>
            </a:r>
            <a:endParaRPr lang="en-US" sz="2400" b="1" dirty="0" smtClean="0"/>
          </a:p>
          <a:p>
            <a:pPr algn="ctr"/>
            <a:r>
              <a:rPr lang="en-US" sz="2400" dirty="0" smtClean="0"/>
              <a:t>Tampa, Florida</a:t>
            </a:r>
            <a:endParaRPr lang="en-US" sz="2400" dirty="0"/>
          </a:p>
        </p:txBody>
      </p:sp>
      <p:pic>
        <p:nvPicPr>
          <p:cNvPr id="1026" name="Picture 2" descr="T:\users\2008 Marketing Materials &amp; Support\Doctor Advertising\Ad Slick Templates\PPT\Problem A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28624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T:\users\2008 Marketing Materials &amp; Support\Artwork\VASER Shape MC1\Patient Presentation Images\gray 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What Body Areas Can Be Treated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0808-3C1E-41E7-A764-E36B7C1A449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T:\users\2008 Marketing Materials &amp; Support\Artwork\VASER Shape MC1\Patient Presentation Images\Male and Female 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014844"/>
            <a:ext cx="6943165" cy="5365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Candidacy Considerations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0808-3C1E-41E7-A764-E36B7C1A449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668482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C99"/>
              </a:buClr>
              <a:buFont typeface="Arial" pitchFamily="34" charset="0"/>
              <a:buChar char="•"/>
            </a:pPr>
            <a:r>
              <a:rPr lang="en-US" dirty="0" smtClean="0"/>
              <a:t> This procedure will smooth and  </a:t>
            </a:r>
          </a:p>
          <a:p>
            <a:pPr>
              <a:buClr>
                <a:srgbClr val="008C99"/>
              </a:buClr>
            </a:pPr>
            <a:r>
              <a:rPr lang="en-US" dirty="0" smtClean="0"/>
              <a:t>   shape your body, but it is not a </a:t>
            </a:r>
          </a:p>
          <a:p>
            <a:pPr>
              <a:buClr>
                <a:srgbClr val="008C99"/>
              </a:buClr>
            </a:pPr>
            <a:r>
              <a:rPr lang="en-US" dirty="0" smtClean="0"/>
              <a:t>   weight loss solution.</a:t>
            </a:r>
          </a:p>
          <a:p>
            <a:pPr>
              <a:buClr>
                <a:srgbClr val="008C99"/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rgbClr val="008C99"/>
              </a:buClr>
              <a:buFont typeface="Arial" pitchFamily="34" charset="0"/>
              <a:buChar char="•"/>
            </a:pPr>
            <a:r>
              <a:rPr lang="en-US" dirty="0" smtClean="0"/>
              <a:t> Ideal candidates are not morbidly </a:t>
            </a:r>
          </a:p>
          <a:p>
            <a:pPr>
              <a:buClr>
                <a:srgbClr val="008C99"/>
              </a:buClr>
            </a:pPr>
            <a:r>
              <a:rPr lang="en-US" dirty="0" smtClean="0"/>
              <a:t>  obese.</a:t>
            </a:r>
          </a:p>
          <a:p>
            <a:pPr>
              <a:buClr>
                <a:srgbClr val="008C99"/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rgbClr val="008C99"/>
              </a:buClr>
              <a:buFont typeface="Arial" pitchFamily="34" charset="0"/>
              <a:buChar char="•"/>
            </a:pPr>
            <a:r>
              <a:rPr lang="en-US" dirty="0" smtClean="0"/>
              <a:t> Firm, elastic skin will produce the </a:t>
            </a:r>
          </a:p>
          <a:p>
            <a:pPr>
              <a:buClr>
                <a:srgbClr val="008C99"/>
              </a:buClr>
            </a:pPr>
            <a:r>
              <a:rPr lang="en-US" dirty="0" smtClean="0"/>
              <a:t>   best results.</a:t>
            </a:r>
          </a:p>
          <a:p>
            <a:pPr>
              <a:buClr>
                <a:srgbClr val="008C99"/>
              </a:buClr>
            </a:pPr>
            <a:endParaRPr lang="en-US" dirty="0" smtClean="0"/>
          </a:p>
          <a:p>
            <a:pPr>
              <a:buClr>
                <a:srgbClr val="008C99"/>
              </a:buClr>
              <a:buFont typeface="Arial" pitchFamily="34" charset="0"/>
              <a:buChar char="•"/>
            </a:pPr>
            <a:r>
              <a:rPr lang="en-US" dirty="0" smtClean="0"/>
              <a:t> Realistic expectations are essential. </a:t>
            </a:r>
          </a:p>
          <a:p>
            <a:pPr>
              <a:buClr>
                <a:srgbClr val="008C99"/>
              </a:buClr>
            </a:pPr>
            <a:r>
              <a:rPr lang="en-US" dirty="0" smtClean="0"/>
              <a:t>   Be honest about your goals and  </a:t>
            </a:r>
          </a:p>
          <a:p>
            <a:pPr>
              <a:buClr>
                <a:srgbClr val="008C99"/>
              </a:buClr>
            </a:pPr>
            <a:r>
              <a:rPr lang="en-US" dirty="0" smtClean="0"/>
              <a:t>   expectations.</a:t>
            </a:r>
          </a:p>
          <a:p>
            <a:pPr>
              <a:buClr>
                <a:srgbClr val="008C99"/>
              </a:buCl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2" descr="T:\users\2008 Marketing Materials &amp; Support\Artwork\VASER Shape MC1\Patient Presentation Images\silhouette 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0" y="2261755"/>
            <a:ext cx="3505200" cy="2334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T:\users\2008 Marketing Materials &amp; Support\Artwork\VASER Shape MC1\Patient Presentation Images\gray 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What Are the Next Steps?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0808-3C1E-41E7-A764-E36B7C1A449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194" name="Picture 2" descr="T:\users\2008 Marketing Materials &amp; Support\Artwork\VASER Shape MC1\Patient Presentation Images\Silhouette 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05400" y="1395001"/>
            <a:ext cx="3011487" cy="428707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5800" y="1524000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Schedule a Consultation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  Review Any Questions with Your Doctor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  Take Measurements &amp; Complete 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    Medical History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endParaRPr lang="en-US" dirty="0"/>
          </a:p>
          <a:p>
            <a: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  Capture Before Photographs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Undergo VASER® Shape Treatment(s)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endParaRPr lang="en-US" dirty="0"/>
          </a:p>
          <a:p>
            <a: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  Capture After Photographs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endParaRPr lang="en-US" dirty="0"/>
          </a:p>
          <a:p>
            <a: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Enjoy the New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0808-3C1E-41E7-A764-E36B7C1A449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3" name="Picture 12" descr="icons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7766"/>
            <a:ext cx="7736540" cy="5978234"/>
          </a:xfrm>
          <a:prstGeom prst="rect">
            <a:avLst/>
          </a:prstGeom>
        </p:spPr>
      </p:pic>
      <p:pic>
        <p:nvPicPr>
          <p:cNvPr id="14" name="Picture 2" descr="T:\users\2008 Marketing Materials &amp; Support\Artwork\VASER Shape MC1\Patient Presentation Images\gray b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152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Look Who’s Talking About VASER® Shape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0808-3C1E-41E7-A764-E36B7C1A4496}" type="slidenum">
              <a:rPr lang="en-US" smtClean="0"/>
              <a:pPr/>
              <a:t>14</a:t>
            </a:fld>
            <a:endParaRPr lang="en-US" dirty="0" smtClean="0"/>
          </a:p>
          <a:p>
            <a:pPr algn="ctr"/>
            <a:r>
              <a:rPr lang="en-US" dirty="0" smtClean="0"/>
              <a:t>250  0524-3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676400"/>
            <a:ext cx="358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 non-surgical treatment to  smooth and shape your body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  <p:pic>
        <p:nvPicPr>
          <p:cNvPr id="1026" name="Picture 2" descr="T:\users\2008 Marketing Materials &amp; Support\Doctor Advertising\Ad Slick Templates\PPT\Problem Ar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8624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Consider VASER®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906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You have problem areas resistant to diet and exercise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You have visible cellulite that bothers you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You want to feel more confident about your body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You want your clothes to fit better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You want a treatment that is quick, painless and requires NO downtime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0808-3C1E-41E7-A764-E36B7C1A449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T:\users\2008 Marketing Materials &amp; Support\Artwork\VASER Shape MC1\Patient Presentation Images\gray 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What is VASER® Shape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0808-3C1E-41E7-A764-E36B7C1A44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143000"/>
            <a:ext cx="8077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VASER Shape is a safe and effective body shaping treatment that can smooth, firm and shape those troublesome problem areas to give you the body you desire.</a:t>
            </a: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895600"/>
            <a:ext cx="3733800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No Anesthesia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 Pain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 Downtime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Reduces the Appearance of Cellulite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Treats a Variety of Body Areas</a:t>
            </a:r>
          </a:p>
          <a:p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953000" y="2921675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For Men &amp; Women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Non-Surgical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Proven &amp; Measureable Results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Noticeable Results in Just 1 Hour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 Additional Diet /Exercise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T:\users\2008 Marketing Materials &amp; Support\Artwork\VASER Shape MC1\Patient Presentation Images\gray 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How VASER® Shape Works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0808-3C1E-41E7-A764-E36B7C1A449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200" y="1371600"/>
            <a:ext cx="7162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VASER Shape combines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ultrasound and massage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/>
                <a:cs typeface="Times New Roman"/>
              </a:rPr>
              <a:t>to treat fatty tissue underneath the skin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/>
                <a:cs typeface="Times New Roman"/>
              </a:rPr>
              <a:t>.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 descr="T:\users\2008 Marketing Materials &amp; Support\Artwork\VASER Shape MC1\Treatment Photos\Treatment - Ultrasound Handpiece Thigh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27432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T:\users\2008 Marketing Materials &amp; Support\Artwork\VASER Shape MC1\Treatment Photos\Treatment - Zonal Handpiece Abdomen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00600" y="3657600"/>
            <a:ext cx="2743200" cy="18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T:\users\2008 Marketing Materials &amp; Support\Artwork\VASER Shape MC1\Patient Presentation Images\gray 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What Happens During a Treatment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0808-3C1E-41E7-A764-E36B7C1A449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" y="5602069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Ultrasound energy warms the targeted area and treats the underlying fatty tissue causing fat cells to leak out their contents.</a:t>
            </a:r>
            <a:endParaRPr lang="en-US" dirty="0"/>
          </a:p>
        </p:txBody>
      </p:sp>
      <p:pic>
        <p:nvPicPr>
          <p:cNvPr id="2050" name="Picture 2" descr="T:\users\2008 Marketing Materials &amp; Support\Artwork\VASER Shape MC1\Clinical Illustrations\ForPrint\VASER Shape Ultrasound Effect - SST.jpg"/>
          <p:cNvPicPr>
            <a:picLocks noChangeAspect="1" noChangeArrowheads="1"/>
          </p:cNvPicPr>
          <p:nvPr/>
        </p:nvPicPr>
        <p:blipFill>
          <a:blip r:embed="rId3" cstate="print"/>
          <a:srcRect l="5797" t="7928" r="4348" b="5115"/>
          <a:stretch>
            <a:fillRect/>
          </a:stretch>
        </p:blipFill>
        <p:spPr bwMode="auto">
          <a:xfrm>
            <a:off x="1676400" y="924232"/>
            <a:ext cx="5638800" cy="4638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T:\users\2008 Marketing Materials &amp; Support\Artwork\VASER Shape MC1\Patient Presentation Images\gray 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What Happens During a Treatment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0808-3C1E-41E7-A764-E36B7C1A449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5334000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Zonal massage helps to increase local blood circulation, open the lymph nodes, promote the metabolism and encourage the body to remove excess toxins. </a:t>
            </a:r>
            <a:endParaRPr lang="en-US" dirty="0"/>
          </a:p>
        </p:txBody>
      </p:sp>
      <p:pic>
        <p:nvPicPr>
          <p:cNvPr id="10" name="Picture 2" descr="C:\Documents and Settings\lwhalen\Desktop\Sent To Doctors\VASERShape\MC1 Images\MC1_Massage-LmphFlow-CMYK.tif"/>
          <p:cNvPicPr>
            <a:picLocks noChangeAspect="1" noChangeArrowheads="1"/>
          </p:cNvPicPr>
          <p:nvPr/>
        </p:nvPicPr>
        <p:blipFill>
          <a:blip r:embed="rId3" cstate="print"/>
          <a:srcRect t="14831" b="11465"/>
          <a:stretch>
            <a:fillRect/>
          </a:stretch>
        </p:blipFill>
        <p:spPr bwMode="auto">
          <a:xfrm>
            <a:off x="990600" y="1066800"/>
            <a:ext cx="6553200" cy="417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T:\users\2008 Marketing Materials &amp; Support\Artwork\VASER Shape MC1\Patient Presentation Images\gray 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VASER® Shape Experience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0808-3C1E-41E7-A764-E36B7C1A449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09600" y="11430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sz="2500" dirty="0" smtClean="0"/>
              <a:t>You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be prescribed treatments based on your body type and the results you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 hoping to achieve. </a:t>
            </a:r>
          </a:p>
          <a:p>
            <a:pPr marL="347472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Typically, a treatment schedule will include:</a:t>
            </a:r>
          </a:p>
          <a:p>
            <a:pPr marL="1143000" lvl="5" indent="-2286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―"/>
              <a:defRPr/>
            </a:pPr>
            <a:r>
              <a:rPr lang="en-US" sz="2200" dirty="0" smtClean="0"/>
              <a:t>One combined ultrasound and massage treatment per week, which typically lasts 30-45 minutes per body area</a:t>
            </a:r>
          </a:p>
          <a:p>
            <a:pPr marL="1143000" lvl="5" indent="-2286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―"/>
              <a:defRPr/>
            </a:pPr>
            <a:r>
              <a:rPr lang="en-US" sz="2200" dirty="0" smtClean="0"/>
              <a:t>One zonal lymphatic massage session per week or manual massage at home</a:t>
            </a:r>
          </a:p>
          <a:p>
            <a:pPr marL="1143000" lvl="5" indent="-2286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―"/>
              <a:defRPr/>
            </a:pPr>
            <a:r>
              <a:rPr lang="en-US" sz="2200" dirty="0" smtClean="0"/>
              <a:t>A total treatment regimen of three to five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T:\users\2008 Marketing Materials &amp; Support\Artwork\VASER Shape MC1\Patient Presentation Images\gray 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VASER® Shape Experience Continued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0808-3C1E-41E7-A764-E36B7C1A449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09600" y="11430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Most patients describe the treatment as being similar to a hot rock massage.</a:t>
            </a:r>
          </a:p>
          <a:p>
            <a:pPr marL="347472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Your skin may appear slightly pink and feel warm after the treatment due to the increased blood circulation in the treated area, but this should resolve itself within a few hours.</a:t>
            </a:r>
          </a:p>
          <a:p>
            <a:pPr marL="347472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Physicians report that many patients notice significant improvement after the first session.</a:t>
            </a:r>
          </a:p>
          <a:p>
            <a:pPr marL="347472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Following the treatment, you can resume normal activity without pain or downtime.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From VASER® Shape Patients Like You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0808-3C1E-41E7-A764-E36B7C1A449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en-US" b="1" dirty="0" smtClean="0"/>
              <a:t> </a:t>
            </a:r>
            <a:r>
              <a:rPr lang="en-US" sz="2400" b="1" i="1" dirty="0" smtClean="0"/>
              <a:t>“With just one VASER Shape treatment, </a:t>
            </a:r>
          </a:p>
          <a:p>
            <a:pPr algn="ctr">
              <a:buFontTx/>
              <a:buNone/>
            </a:pPr>
            <a:r>
              <a:rPr lang="en-US" sz="2400" b="1" i="1" dirty="0" smtClean="0"/>
              <a:t>I am wearing my high school jeans again!” </a:t>
            </a:r>
          </a:p>
          <a:p>
            <a:pPr algn="ctr">
              <a:buFontTx/>
              <a:buNone/>
            </a:pPr>
            <a:r>
              <a:rPr lang="en-US" sz="2400" i="1" dirty="0" smtClean="0"/>
              <a:t>~ Stefanie</a:t>
            </a:r>
          </a:p>
          <a:p>
            <a:pPr algn="ctr">
              <a:buFontTx/>
              <a:buNone/>
            </a:pPr>
            <a:endParaRPr lang="en-US" sz="2400" i="1" dirty="0" smtClean="0"/>
          </a:p>
          <a:p>
            <a:pPr algn="ctr">
              <a:buNone/>
            </a:pPr>
            <a:r>
              <a:rPr lang="en-US" sz="2400" i="1" dirty="0" smtClean="0"/>
              <a:t>“</a:t>
            </a:r>
            <a:r>
              <a:rPr lang="en-US" sz="2400" b="1" i="1" dirty="0" smtClean="0"/>
              <a:t>The entire experience was very comfortable. </a:t>
            </a:r>
          </a:p>
          <a:p>
            <a:pPr algn="ctr">
              <a:buNone/>
            </a:pPr>
            <a:r>
              <a:rPr lang="en-US" sz="2400" b="1" i="1" dirty="0" smtClean="0"/>
              <a:t>The treatment is quick, painless and quite relaxing.”</a:t>
            </a:r>
          </a:p>
          <a:p>
            <a:pPr algn="ctr">
              <a:buNone/>
            </a:pPr>
            <a:r>
              <a:rPr lang="en-US" sz="2400" i="1" dirty="0" smtClean="0"/>
              <a:t> ~ AJ</a:t>
            </a:r>
          </a:p>
          <a:p>
            <a:pPr algn="ctr">
              <a:buNone/>
            </a:pPr>
            <a:endParaRPr lang="en-US" sz="2400" i="1" dirty="0" smtClean="0"/>
          </a:p>
          <a:p>
            <a:pPr algn="ctr">
              <a:buNone/>
            </a:pPr>
            <a:r>
              <a:rPr lang="en-US" sz="2400" b="1" i="1" dirty="0" smtClean="0"/>
              <a:t>“I saw improvement in my shape immediately </a:t>
            </a:r>
          </a:p>
          <a:p>
            <a:pPr algn="ctr">
              <a:buNone/>
            </a:pPr>
            <a:r>
              <a:rPr lang="en-US" sz="2400" b="1" i="1" dirty="0" smtClean="0"/>
              <a:t>after the treatment, and my stomach feels even firmer</a:t>
            </a:r>
          </a:p>
          <a:p>
            <a:pPr algn="ctr">
              <a:buNone/>
            </a:pPr>
            <a:r>
              <a:rPr lang="en-US" sz="2400" b="1" i="1" dirty="0" smtClean="0"/>
              <a:t> a few days later. I am looking forward to my next treatment.”</a:t>
            </a:r>
          </a:p>
          <a:p>
            <a:pPr algn="ctr">
              <a:buNone/>
            </a:pPr>
            <a:r>
              <a:rPr lang="en-US" sz="2400" i="1" dirty="0" smtClean="0"/>
              <a:t>~ Elizabeth</a:t>
            </a:r>
          </a:p>
          <a:p>
            <a:pPr algn="ctr">
              <a:buNone/>
            </a:pPr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591</Words>
  <Application>Microsoft Office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PowerPoint Presentation</vt:lpstr>
      <vt:lpstr>Why Consider VASER® Shape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VASER® Shape Patients Like You</vt:lpstr>
      <vt:lpstr>PowerPoint Presentation</vt:lpstr>
      <vt:lpstr>Candidacy Considerations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Lindsey Whalen</dc:creator>
  <cp:lastModifiedBy>Miriam</cp:lastModifiedBy>
  <cp:revision>57</cp:revision>
  <dcterms:created xsi:type="dcterms:W3CDTF">2010-10-28T16:09:13Z</dcterms:created>
  <dcterms:modified xsi:type="dcterms:W3CDTF">2013-05-18T00:28:51Z</dcterms:modified>
</cp:coreProperties>
</file>